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5" r:id="rId11"/>
    <p:sldId id="266" r:id="rId12"/>
    <p:sldId id="267" r:id="rId13"/>
    <p:sldId id="269" r:id="rId14"/>
    <p:sldId id="264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46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AC67370C-7356-42A4-BE44-FD7F59F94E92}" type="datetimeFigureOut">
              <a:rPr lang="en-US" smtClean="0"/>
              <a:t>12/14/2019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58DA2DA2-34E9-4930-8F04-CB3D9CE288F3}" type="slidenum">
              <a:rPr lang="en-US" smtClean="0"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7370C-7356-42A4-BE44-FD7F59F94E92}" type="datetimeFigureOut">
              <a:rPr lang="en-US" smtClean="0"/>
              <a:t>12/14/2019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A2DA2-34E9-4930-8F04-CB3D9CE288F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7370C-7356-42A4-BE44-FD7F59F94E92}" type="datetimeFigureOut">
              <a:rPr lang="en-US" smtClean="0"/>
              <a:t>12/14/2019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A2DA2-34E9-4930-8F04-CB3D9CE288F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7370C-7356-42A4-BE44-FD7F59F94E92}" type="datetimeFigureOut">
              <a:rPr lang="en-US" smtClean="0"/>
              <a:t>12/14/2019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A2DA2-34E9-4930-8F04-CB3D9CE288F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7370C-7356-42A4-BE44-FD7F59F94E92}" type="datetimeFigureOut">
              <a:rPr lang="en-US" smtClean="0"/>
              <a:t>12/14/2019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A2DA2-34E9-4930-8F04-CB3D9CE288F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7370C-7356-42A4-BE44-FD7F59F94E92}" type="datetimeFigureOut">
              <a:rPr lang="en-US" smtClean="0"/>
              <a:t>12/14/2019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A2DA2-34E9-4930-8F04-CB3D9CE288F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7370C-7356-42A4-BE44-FD7F59F94E92}" type="datetimeFigureOut">
              <a:rPr lang="en-US" smtClean="0"/>
              <a:t>12/14/2019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A2DA2-34E9-4930-8F04-CB3D9CE288F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7370C-7356-42A4-BE44-FD7F59F94E92}" type="datetimeFigureOut">
              <a:rPr lang="en-US" smtClean="0"/>
              <a:t>12/14/2019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A2DA2-34E9-4930-8F04-CB3D9CE288F3}" type="slidenum">
              <a:rPr lang="en-US" smtClean="0"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7370C-7356-42A4-BE44-FD7F59F94E92}" type="datetimeFigureOut">
              <a:rPr lang="en-US" smtClean="0"/>
              <a:t>12/14/2019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A2DA2-34E9-4930-8F04-CB3D9CE288F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7370C-7356-42A4-BE44-FD7F59F94E92}" type="datetimeFigureOut">
              <a:rPr lang="en-US" smtClean="0"/>
              <a:t>12/14/2019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A2DA2-34E9-4930-8F04-CB3D9CE288F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7370C-7356-42A4-BE44-FD7F59F94E92}" type="datetimeFigureOut">
              <a:rPr lang="en-US" smtClean="0"/>
              <a:t>12/14/2019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A2DA2-34E9-4930-8F04-CB3D9CE288F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AC67370C-7356-42A4-BE44-FD7F59F94E92}" type="datetimeFigureOut">
              <a:rPr lang="en-US" smtClean="0"/>
              <a:t>12/14/2019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58DA2DA2-34E9-4930-8F04-CB3D9CE288F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Change Model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Implementation Strategy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84612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Lewin’s</a:t>
            </a:r>
            <a:r>
              <a:rPr lang="en-US" dirty="0" smtClean="0"/>
              <a:t> Change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err="1" smtClean="0"/>
              <a:t>Lewin’s</a:t>
            </a:r>
            <a:r>
              <a:rPr lang="en-US" dirty="0" smtClean="0"/>
              <a:t> change model will be appropriate for my organization. </a:t>
            </a:r>
          </a:p>
          <a:p>
            <a:r>
              <a:rPr lang="en-US" dirty="0" smtClean="0"/>
              <a:t>The change process involves three stages known as unfreezing, changing and refreezing.</a:t>
            </a:r>
          </a:p>
          <a:p>
            <a:r>
              <a:rPr lang="en-US" dirty="0" smtClean="0"/>
              <a:t>The unfreezing stage entails the creation of awareness among the staff on the areas that need change.</a:t>
            </a:r>
          </a:p>
          <a:p>
            <a:r>
              <a:rPr lang="en-US" dirty="0" smtClean="0"/>
              <a:t>The impacts of status quo needs to addressed.</a:t>
            </a:r>
          </a:p>
          <a:p>
            <a:r>
              <a:rPr lang="en-US" dirty="0" smtClean="0"/>
              <a:t>Communication is essential during this stage.</a:t>
            </a:r>
          </a:p>
          <a:p>
            <a:r>
              <a:rPr lang="en-US" dirty="0" smtClean="0"/>
              <a:t>The changing stage is when the real transition is made. </a:t>
            </a:r>
          </a:p>
          <a:p>
            <a:r>
              <a:rPr lang="en-US" dirty="0" smtClean="0"/>
              <a:t>Individuals start learning about the new organizational culture.</a:t>
            </a:r>
          </a:p>
          <a:p>
            <a:r>
              <a:rPr lang="en-US" dirty="0" smtClean="0"/>
              <a:t>The refreezing stage involves stabilizing and reinforcing the new state (</a:t>
            </a:r>
            <a:r>
              <a:rPr lang="en-US" dirty="0" err="1" smtClean="0"/>
              <a:t>Hussain</a:t>
            </a:r>
            <a:r>
              <a:rPr lang="en-US" dirty="0" smtClean="0"/>
              <a:t> et al., 2018).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22694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 of Evaluation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Patients surveys will be carried out to gather information about medical outcomes.</a:t>
            </a:r>
          </a:p>
          <a:p>
            <a:r>
              <a:rPr lang="en-US" dirty="0" smtClean="0"/>
              <a:t>Medical record audits will provide data on procedural and interventional outcomes.</a:t>
            </a:r>
          </a:p>
          <a:p>
            <a:r>
              <a:rPr lang="en-US" dirty="0" smtClean="0"/>
              <a:t>Interviewing the patients will provide information on patient-rate care characteristics.</a:t>
            </a:r>
          </a:p>
          <a:p>
            <a:r>
              <a:rPr lang="en-US" dirty="0" smtClean="0"/>
              <a:t>Staff survey will provide data on practice experience.</a:t>
            </a:r>
          </a:p>
          <a:p>
            <a:r>
              <a:rPr lang="en-US" dirty="0" smtClean="0"/>
              <a:t>Clinician surveys will provide data on organizational efficiency.</a:t>
            </a:r>
          </a:p>
          <a:p>
            <a:r>
              <a:rPr lang="en-US" dirty="0" smtClean="0"/>
              <a:t>Ethnographic observations will provide data on practice development (Jaen et al., 2010). </a:t>
            </a:r>
          </a:p>
          <a:p>
            <a:r>
              <a:rPr lang="en-US" dirty="0" smtClean="0"/>
              <a:t>Environmental measures will provide data on the environment.</a:t>
            </a:r>
          </a:p>
          <a:p>
            <a:r>
              <a:rPr lang="en-US" dirty="0" smtClean="0"/>
              <a:t>Financial records will provide data on the finances of the facility.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7314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Criteria for Team Selection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Team members should have the appropriate skills and knowledge for the change initiative.</a:t>
            </a:r>
          </a:p>
          <a:p>
            <a:r>
              <a:rPr lang="en-US" dirty="0" smtClean="0"/>
              <a:t>The team should be highly experienced.</a:t>
            </a:r>
          </a:p>
          <a:p>
            <a:r>
              <a:rPr lang="en-US" dirty="0" smtClean="0"/>
              <a:t>The individuals selected should be in leadership positions.</a:t>
            </a:r>
          </a:p>
          <a:p>
            <a:r>
              <a:rPr lang="en-US" dirty="0" smtClean="0"/>
              <a:t>The individuals selected should also be competent.</a:t>
            </a:r>
          </a:p>
          <a:p>
            <a:r>
              <a:rPr lang="en-US" dirty="0" smtClean="0"/>
              <a:t>The persons chosen should also have good communication skills.</a:t>
            </a:r>
          </a:p>
          <a:p>
            <a:r>
              <a:rPr lang="en-US" dirty="0" smtClean="0"/>
              <a:t>The team should also be ready to learn.</a:t>
            </a:r>
          </a:p>
          <a:p>
            <a:r>
              <a:rPr lang="en-US" dirty="0" smtClean="0"/>
              <a:t>The team should also be oriented to achieving the new organizational goals. </a:t>
            </a:r>
          </a:p>
          <a:p>
            <a:r>
              <a:rPr lang="en-US" dirty="0" smtClean="0"/>
              <a:t>The individuals selected should be creative and flexible.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05730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Communication Strategies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Videoconferencing can be used to communicate the essentials of the change initiative.</a:t>
            </a:r>
          </a:p>
          <a:p>
            <a:r>
              <a:rPr lang="en-US" dirty="0" smtClean="0"/>
              <a:t>The company’s intranet will also used to post important messages.</a:t>
            </a:r>
          </a:p>
          <a:p>
            <a:r>
              <a:rPr lang="en-US" dirty="0" smtClean="0"/>
              <a:t>Emails can also be sent to the staff on the proposed change initiative.</a:t>
            </a:r>
          </a:p>
          <a:p>
            <a:r>
              <a:rPr lang="en-US" dirty="0" smtClean="0"/>
              <a:t>Print media such as flyers can be used to present the change model.</a:t>
            </a:r>
          </a:p>
          <a:p>
            <a:r>
              <a:rPr lang="en-US" dirty="0" smtClean="0"/>
              <a:t>The management can publish encouraging and motivational blog posts.</a:t>
            </a:r>
          </a:p>
          <a:p>
            <a:r>
              <a:rPr lang="en-US" dirty="0" smtClean="0"/>
              <a:t>The management can also post videos and photos related to the change in the organization’s website. </a:t>
            </a:r>
          </a:p>
          <a:p>
            <a:r>
              <a:rPr lang="en-US" dirty="0" smtClean="0"/>
              <a:t>Online group discussions will be used to discuss about the change.</a:t>
            </a:r>
          </a:p>
          <a:p>
            <a:r>
              <a:rPr lang="en-US" dirty="0" smtClean="0"/>
              <a:t>Also, the management can send information about the change through instant </a:t>
            </a:r>
            <a:r>
              <a:rPr lang="en-US" dirty="0" err="1" smtClean="0"/>
              <a:t>messsaging</a:t>
            </a:r>
            <a:r>
              <a:rPr lang="en-US" dirty="0" smtClean="0"/>
              <a:t>.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302484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Strategies for Gathering Shareholders’ Support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Stakeholders will be provided with a comprehensive plan about the change.</a:t>
            </a:r>
          </a:p>
          <a:p>
            <a:r>
              <a:rPr lang="en-US" dirty="0" smtClean="0"/>
              <a:t>A detailed communication plan will be developed at the early stages.</a:t>
            </a:r>
          </a:p>
          <a:p>
            <a:r>
              <a:rPr lang="en-US" dirty="0" smtClean="0"/>
              <a:t>A conducive environment will be created for the proposed change.</a:t>
            </a:r>
          </a:p>
          <a:p>
            <a:r>
              <a:rPr lang="en-US" dirty="0" smtClean="0"/>
              <a:t>Stakeholders will be actively engaged in the change process.</a:t>
            </a:r>
          </a:p>
          <a:p>
            <a:r>
              <a:rPr lang="en-US" dirty="0" smtClean="0"/>
              <a:t>Stakeholder support committees will utilized to connect the change coordinator and the stakeholders.</a:t>
            </a:r>
          </a:p>
          <a:p>
            <a:r>
              <a:rPr lang="en-US" dirty="0" smtClean="0"/>
              <a:t>Stakeholders will be informed about the benefits of the changes.</a:t>
            </a:r>
          </a:p>
          <a:p>
            <a:r>
              <a:rPr lang="en-US" dirty="0" smtClean="0"/>
              <a:t>Stakeholders should be informed about the resisters and champions of the change initiative</a:t>
            </a:r>
          </a:p>
          <a:p>
            <a:r>
              <a:rPr lang="en-US" dirty="0" smtClean="0"/>
              <a:t>A positive relationship will be established with the stakeholders..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11273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Strategies for Overcoming Resistance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Collaborative teams with common objectives will be created.</a:t>
            </a:r>
          </a:p>
          <a:p>
            <a:r>
              <a:rPr lang="en-US" dirty="0" smtClean="0"/>
              <a:t>Teams will be created based on the skills and knowledge to maximize their potential.</a:t>
            </a:r>
          </a:p>
          <a:p>
            <a:r>
              <a:rPr lang="en-US" dirty="0" smtClean="0"/>
              <a:t>Teams will be required to be persuasive and energetic about the changes.</a:t>
            </a:r>
          </a:p>
          <a:p>
            <a:r>
              <a:rPr lang="en-US" dirty="0" smtClean="0"/>
              <a:t>The change coordinator will also be required to be passionate about the proposed change.</a:t>
            </a:r>
          </a:p>
          <a:p>
            <a:r>
              <a:rPr lang="en-US" dirty="0" smtClean="0"/>
              <a:t>The staff should be give opportunities to provide feedback.</a:t>
            </a:r>
          </a:p>
          <a:p>
            <a:r>
              <a:rPr lang="en-US" dirty="0" smtClean="0"/>
              <a:t>The management should be positive and supportive to the employees during the change process. </a:t>
            </a:r>
          </a:p>
          <a:p>
            <a:r>
              <a:rPr lang="en-US" dirty="0" smtClean="0"/>
              <a:t>Clinicians should be provided with data to support the need for change.</a:t>
            </a:r>
          </a:p>
          <a:p>
            <a:r>
              <a:rPr lang="en-US" dirty="0" smtClean="0"/>
              <a:t>Conflicts related to the change initiative will be resolved effectively.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7172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Implementation Strategies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The management will create awareness of how the existing culture impacts negatively on the organization. </a:t>
            </a:r>
          </a:p>
          <a:p>
            <a:r>
              <a:rPr lang="en-US" dirty="0" smtClean="0"/>
              <a:t>Old behavioral characteristics and processes will be examined.</a:t>
            </a:r>
          </a:p>
          <a:p>
            <a:r>
              <a:rPr lang="en-US" dirty="0" smtClean="0"/>
              <a:t>The analysis will help show the staff why change is inevitable.</a:t>
            </a:r>
          </a:p>
          <a:p>
            <a:r>
              <a:rPr lang="en-US" dirty="0" smtClean="0"/>
              <a:t>The essentials of the change process will be communicated to the staff.</a:t>
            </a:r>
          </a:p>
          <a:p>
            <a:r>
              <a:rPr lang="en-US" dirty="0" smtClean="0"/>
              <a:t>The new change model will be implemented.</a:t>
            </a:r>
          </a:p>
          <a:p>
            <a:r>
              <a:rPr lang="en-US" dirty="0" smtClean="0"/>
              <a:t>Staff will be required to learn new traits, ways of thinking, and processes.</a:t>
            </a:r>
          </a:p>
          <a:p>
            <a:r>
              <a:rPr lang="en-US" dirty="0" smtClean="0"/>
              <a:t>Support will be offered to the employees to make them comfortable with the new culture.</a:t>
            </a:r>
          </a:p>
          <a:p>
            <a:r>
              <a:rPr lang="en-US" dirty="0" smtClean="0"/>
              <a:t>The new state will be solidified to prevent reverting to the old culture.</a:t>
            </a:r>
          </a:p>
        </p:txBody>
      </p:sp>
    </p:spTree>
    <p:extLst>
      <p:ext uri="{BB962C8B-B14F-4D97-AF65-F5344CB8AC3E}">
        <p14:creationId xmlns:p14="http://schemas.microsoft.com/office/powerpoint/2010/main" val="31219262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Sustainability Strategies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The employees should be regularly educated on the new structural and cultural changes.</a:t>
            </a:r>
          </a:p>
          <a:p>
            <a:r>
              <a:rPr lang="en-US" dirty="0" smtClean="0"/>
              <a:t>Attainable goals about the new model should be set.</a:t>
            </a:r>
          </a:p>
          <a:p>
            <a:r>
              <a:rPr lang="en-US" dirty="0" smtClean="0"/>
              <a:t>Regular communication should be made to the team.</a:t>
            </a:r>
          </a:p>
          <a:p>
            <a:r>
              <a:rPr lang="en-US" dirty="0" smtClean="0"/>
              <a:t>The outcomes of the new system should be communicated to the staff. </a:t>
            </a:r>
          </a:p>
          <a:p>
            <a:r>
              <a:rPr lang="en-US" dirty="0" smtClean="0"/>
              <a:t>Staff and clinicians should rewarded for their contributing in ensuring the change.</a:t>
            </a:r>
          </a:p>
          <a:p>
            <a:r>
              <a:rPr lang="en-US" dirty="0" smtClean="0"/>
              <a:t>The implications of the change should be discussed with the employees. </a:t>
            </a:r>
          </a:p>
          <a:p>
            <a:r>
              <a:rPr lang="en-US" dirty="0" smtClean="0"/>
              <a:t>Staff should be given opportunities to provide feedback about the new changes.</a:t>
            </a:r>
          </a:p>
          <a:p>
            <a:r>
              <a:rPr lang="en-US" dirty="0" smtClean="0"/>
              <a:t>Necessary infrastructure should be developed to support the change (Silver, </a:t>
            </a:r>
            <a:r>
              <a:rPr lang="en-US" dirty="0" err="1" smtClean="0"/>
              <a:t>McQuillan</a:t>
            </a:r>
            <a:r>
              <a:rPr lang="en-US" dirty="0" smtClean="0"/>
              <a:t>, &amp; </a:t>
            </a:r>
            <a:r>
              <a:rPr lang="en-US" dirty="0" err="1" smtClean="0"/>
              <a:t>Chertow</a:t>
            </a:r>
            <a:r>
              <a:rPr lang="en-US" dirty="0" smtClean="0"/>
              <a:t>, 2016).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4277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Relevancy to the Organization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The change initiative will make the organization more responsive to patient needs.</a:t>
            </a:r>
          </a:p>
          <a:p>
            <a:r>
              <a:rPr lang="en-US" dirty="0" smtClean="0"/>
              <a:t>It will help improve medical outcomes.</a:t>
            </a:r>
          </a:p>
          <a:p>
            <a:r>
              <a:rPr lang="en-US" dirty="0" smtClean="0"/>
              <a:t>It will help improve organizational efficiency.</a:t>
            </a:r>
          </a:p>
          <a:p>
            <a:r>
              <a:rPr lang="en-US" dirty="0" smtClean="0"/>
              <a:t>It will also help promote clinician productivity.</a:t>
            </a:r>
          </a:p>
          <a:p>
            <a:r>
              <a:rPr lang="en-US" dirty="0" smtClean="0"/>
              <a:t>The time for administering care will be reduced significantly.</a:t>
            </a:r>
          </a:p>
          <a:p>
            <a:r>
              <a:rPr lang="en-US" dirty="0" smtClean="0"/>
              <a:t>Patient satisfaction will be improved. </a:t>
            </a:r>
          </a:p>
          <a:p>
            <a:r>
              <a:rPr lang="en-US" dirty="0" smtClean="0"/>
              <a:t>There will be an increased return on investment.</a:t>
            </a:r>
          </a:p>
          <a:p>
            <a:r>
              <a:rPr lang="en-US" dirty="0" smtClean="0"/>
              <a:t>The change initiative will create opportunities for creativity and innovation.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423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it will work?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The change initiative will work since it will enable smooth transition from one culture to another.</a:t>
            </a:r>
          </a:p>
          <a:p>
            <a:r>
              <a:rPr lang="en-US" dirty="0" smtClean="0"/>
              <a:t>The productivity and the morale of the employees will be improved.</a:t>
            </a:r>
            <a:endParaRPr lang="en-US" dirty="0"/>
          </a:p>
          <a:p>
            <a:r>
              <a:rPr lang="en-US" dirty="0" smtClean="0"/>
              <a:t>A correct perception about care will be created.</a:t>
            </a:r>
          </a:p>
          <a:p>
            <a:r>
              <a:rPr lang="en-US" dirty="0" smtClean="0"/>
              <a:t>Resistance to the new change model will be minimal.</a:t>
            </a:r>
          </a:p>
          <a:p>
            <a:r>
              <a:rPr lang="en-US" dirty="0" smtClean="0"/>
              <a:t>Cooperation and collaboration among clinicians will be improved.</a:t>
            </a:r>
          </a:p>
          <a:p>
            <a:r>
              <a:rPr lang="en-US" dirty="0" smtClean="0"/>
              <a:t>Optimal care outcomes will be achieved.</a:t>
            </a:r>
          </a:p>
          <a:p>
            <a:r>
              <a:rPr lang="en-US" dirty="0" smtClean="0"/>
              <a:t>Stress and anxiety among the staff will be minimized.</a:t>
            </a:r>
          </a:p>
          <a:p>
            <a:r>
              <a:rPr lang="en-US" dirty="0" smtClean="0"/>
              <a:t>Positive opportunities will be created for care improvement.</a:t>
            </a:r>
          </a:p>
        </p:txBody>
      </p:sp>
    </p:spTree>
    <p:extLst>
      <p:ext uri="{BB962C8B-B14F-4D97-AF65-F5344CB8AC3E}">
        <p14:creationId xmlns:p14="http://schemas.microsoft.com/office/powerpoint/2010/main" val="15638781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Sustainable Change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Effective communication strategies will be put in place.</a:t>
            </a:r>
          </a:p>
          <a:p>
            <a:r>
              <a:rPr lang="en-US" dirty="0" smtClean="0"/>
              <a:t>Employee acceptance will be prevalent in the long-term.</a:t>
            </a:r>
          </a:p>
          <a:p>
            <a:r>
              <a:rPr lang="en-US" dirty="0" smtClean="0"/>
              <a:t>Employee loyalty will be enhanced due to improve care environment.</a:t>
            </a:r>
          </a:p>
          <a:p>
            <a:r>
              <a:rPr lang="en-US" dirty="0" smtClean="0"/>
              <a:t>Customer satisfaction will be achieved after the implementation of the change initiative.</a:t>
            </a:r>
          </a:p>
          <a:p>
            <a:r>
              <a:rPr lang="en-US" dirty="0" smtClean="0"/>
              <a:t>The change will be supported with careful planning and follow up.</a:t>
            </a:r>
          </a:p>
          <a:p>
            <a:r>
              <a:rPr lang="en-US" dirty="0" smtClean="0"/>
              <a:t>The change model will create room for modification.</a:t>
            </a:r>
          </a:p>
          <a:p>
            <a:r>
              <a:rPr lang="en-US" dirty="0" smtClean="0"/>
              <a:t>Stakeholders, suppliers, and customers will comprehend the need for change.</a:t>
            </a:r>
          </a:p>
          <a:p>
            <a:r>
              <a:rPr lang="en-US" dirty="0" smtClean="0"/>
              <a:t>The possibilities for failure will be reduced.</a:t>
            </a:r>
          </a:p>
        </p:txBody>
      </p:sp>
    </p:spTree>
    <p:extLst>
      <p:ext uri="{BB962C8B-B14F-4D97-AF65-F5344CB8AC3E}">
        <p14:creationId xmlns:p14="http://schemas.microsoft.com/office/powerpoint/2010/main" val="13081749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Proposed Change Initiative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362200"/>
            <a:ext cx="6248400" cy="3148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37302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err="1" smtClean="0"/>
              <a:t>Hussain</a:t>
            </a:r>
            <a:r>
              <a:rPr lang="en-US" dirty="0" smtClean="0"/>
              <a:t>, T. S., Lei, S., </a:t>
            </a:r>
            <a:r>
              <a:rPr lang="en-US" dirty="0" err="1" smtClean="0"/>
              <a:t>Akram</a:t>
            </a:r>
            <a:r>
              <a:rPr lang="en-US" dirty="0" smtClean="0"/>
              <a:t>, T., </a:t>
            </a:r>
            <a:r>
              <a:rPr lang="en-US" dirty="0" err="1" smtClean="0"/>
              <a:t>Haider</a:t>
            </a:r>
            <a:r>
              <a:rPr lang="en-US" dirty="0" smtClean="0"/>
              <a:t>, J. M., </a:t>
            </a:r>
            <a:r>
              <a:rPr lang="en-US" dirty="0" err="1" smtClean="0"/>
              <a:t>Hussain</a:t>
            </a:r>
            <a:r>
              <a:rPr lang="en-US" dirty="0" smtClean="0"/>
              <a:t>, H. 	S., &amp; Ali, M. (2018). Kurt </a:t>
            </a:r>
            <a:r>
              <a:rPr lang="en-US" dirty="0" err="1" smtClean="0"/>
              <a:t>Lewin’s</a:t>
            </a:r>
            <a:r>
              <a:rPr lang="en-US" dirty="0" smtClean="0"/>
              <a:t> change model: A 	critical review of the role of leadership and 	employee 	involvement in organizational change. </a:t>
            </a:r>
            <a:r>
              <a:rPr lang="en-US" i="1" dirty="0" smtClean="0"/>
              <a:t>Journal of 	Innovation &amp; Knowled</a:t>
            </a:r>
            <a:r>
              <a:rPr lang="en-US" dirty="0" smtClean="0"/>
              <a:t>ge, 3(3), 123-127.</a:t>
            </a:r>
          </a:p>
          <a:p>
            <a:pPr marL="0" indent="0">
              <a:buNone/>
            </a:pPr>
            <a:r>
              <a:rPr lang="en-US" dirty="0" smtClean="0"/>
              <a:t>Jaen, C. R., Crabtree, B. F., Palmer, R. F., </a:t>
            </a:r>
            <a:r>
              <a:rPr lang="en-US" dirty="0" err="1" smtClean="0"/>
              <a:t>Ferrer</a:t>
            </a:r>
            <a:r>
              <a:rPr lang="en-US" dirty="0" smtClean="0"/>
              <a:t>, R. L., Nutting, P. 	A. Miller, W. L….</a:t>
            </a:r>
            <a:r>
              <a:rPr lang="en-US" dirty="0" err="1" smtClean="0"/>
              <a:t>Stange</a:t>
            </a:r>
            <a:r>
              <a:rPr lang="en-US" dirty="0" smtClean="0"/>
              <a:t>, K. C. (2010). Methods of 	evaluating practice change toward patient-centered 	medical home. </a:t>
            </a:r>
            <a:r>
              <a:rPr lang="en-US" i="1" dirty="0" smtClean="0"/>
              <a:t>Annals of Family Medicine</a:t>
            </a:r>
            <a:r>
              <a:rPr lang="en-US" dirty="0" smtClean="0"/>
              <a:t>, 8(4), 1-12. </a:t>
            </a:r>
          </a:p>
          <a:p>
            <a:pPr marL="0" indent="0">
              <a:buNone/>
            </a:pPr>
            <a:r>
              <a:rPr lang="en-US" dirty="0" smtClean="0"/>
              <a:t>Silver, A. S., </a:t>
            </a:r>
            <a:r>
              <a:rPr lang="en-US" dirty="0" err="1" smtClean="0"/>
              <a:t>McQuillan</a:t>
            </a:r>
            <a:r>
              <a:rPr lang="en-US" dirty="0" smtClean="0"/>
              <a:t>, &amp; </a:t>
            </a:r>
            <a:r>
              <a:rPr lang="en-US" dirty="0" err="1" smtClean="0"/>
              <a:t>Chertow</a:t>
            </a:r>
            <a:r>
              <a:rPr lang="en-US" dirty="0" smtClean="0"/>
              <a:t>, M. G. How to sustain 	change and support continuous quality improvement. 	</a:t>
            </a:r>
            <a:r>
              <a:rPr lang="en-US" i="1" dirty="0" smtClean="0"/>
              <a:t>Clinical Journal of American Society of Nephrology</a:t>
            </a:r>
            <a:r>
              <a:rPr lang="en-US" dirty="0" smtClean="0"/>
              <a:t>, 	11(5), 916-924. 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180143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135</TotalTime>
  <Words>1078</Words>
  <Application>Microsoft Office PowerPoint</Application>
  <PresentationFormat>On-screen Show (4:3)</PresentationFormat>
  <Paragraphs>106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Austin</vt:lpstr>
      <vt:lpstr>Change Model </vt:lpstr>
      <vt:lpstr>Lewin’s Change Model</vt:lpstr>
      <vt:lpstr>Methods of Evaluation</vt:lpstr>
      <vt:lpstr>Criteria for Team Selection</vt:lpstr>
      <vt:lpstr>Communication Strategies</vt:lpstr>
      <vt:lpstr>Strategies for Gathering Shareholders’ Support</vt:lpstr>
      <vt:lpstr>Strategies for Overcoming Resistance</vt:lpstr>
      <vt:lpstr>Implementation Strategies</vt:lpstr>
      <vt:lpstr>Sustainability Strategies</vt:lpstr>
      <vt:lpstr>Relevancy to the Organization</vt:lpstr>
      <vt:lpstr>Why it will work?</vt:lpstr>
      <vt:lpstr>Sustainable Change</vt:lpstr>
      <vt:lpstr>The Proposed Change Initiative</vt:lpstr>
      <vt:lpstr>References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Change Model</dc:title>
  <dc:creator>Windows User</dc:creator>
  <cp:lastModifiedBy>Windows User</cp:lastModifiedBy>
  <cp:revision>14</cp:revision>
  <dcterms:created xsi:type="dcterms:W3CDTF">2019-12-14T17:26:52Z</dcterms:created>
  <dcterms:modified xsi:type="dcterms:W3CDTF">2019-12-14T19:42:24Z</dcterms:modified>
</cp:coreProperties>
</file>